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7" r:id="rId5"/>
    <p:sldId id="261" r:id="rId6"/>
    <p:sldId id="263" r:id="rId7"/>
    <p:sldId id="264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Objects="1">
      <p:cViewPr varScale="1">
        <p:scale>
          <a:sx n="66" d="100"/>
          <a:sy n="66" d="100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oleObject" Target="file://localhost/var/mobile/Containers/Data/Application/D2FCC150-72F9-4799-A883-07C971059A25/Library/Preferences/AutoRecovery/&#1050;&#1085;&#1080;&#1075;&#1072;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oleObject" Target="file://localhost/var/mobile/Containers/Data/Application/D2FCC150-72F9-4799-A883-07C971059A25/Library/Preferences/AutoRecovery/&#1050;&#1085;&#1080;&#1075;&#1072;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microsoft.com/office/2011/relationships/chartStyle" Target="style3.xml"/><Relationship Id="rId2" Type="http://schemas.microsoft.com/office/2011/relationships/chartColorStyle" Target="colors3.xml"/><Relationship Id="rId3" Type="http://schemas.openxmlformats.org/officeDocument/2006/relationships/oleObject" Target="file://localhost/var/mobile/Containers/Data/Application/D2FCC150-72F9-4799-A883-07C971059A25/Library/Preferences/AutoRecovery/&#1050;&#1085;&#1080;&#1075;&#1072;1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microsoft.com/office/2011/relationships/chartStyle" Target="style4.xml"/><Relationship Id="rId2" Type="http://schemas.microsoft.com/office/2011/relationships/chartColorStyle" Target="colors4.xml"/><Relationship Id="rId3" Type="http://schemas.openxmlformats.org/officeDocument/2006/relationships/oleObject" Target="file://localhost/var/mobile/Containers/Data/Application/D2FCC150-72F9-4799-A883-07C971059A25/Library/Preferences/AutoRecovery/&#1050;&#1085;&#1080;&#1075;&#1072;1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microsoft.com/office/2011/relationships/chartStyle" Target="style5.xml"/><Relationship Id="rId2" Type="http://schemas.microsoft.com/office/2011/relationships/chartColorStyle" Target="colors5.xml"/><Relationship Id="rId3" Type="http://schemas.openxmlformats.org/officeDocument/2006/relationships/oleObject" Target="file://localhost/var/mobile/Containers/Data/Application/D2FCC150-72F9-4799-A883-07C971059A25/Library/Preferences/AutoRecovery/&#1050;&#1085;&#1080;&#1075;&#1072;1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microsoft.com/office/2011/relationships/chartStyle" Target="style6.xml"/><Relationship Id="rId2" Type="http://schemas.microsoft.com/office/2011/relationships/chartColorStyle" Target="colors6.xml"/><Relationship Id="rId3" Type="http://schemas.openxmlformats.org/officeDocument/2006/relationships/oleObject" Target="file://localhost/var/mobile/Containers/Data/Application/D2FCC150-72F9-4799-A883-07C971059A25/Library/Preferences/AutoRecovery/&#1050;&#1085;&#1080;&#1075;&#1072;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chemeClr val="accent5"/>
                </a:gs>
                <a:gs pos="75000">
                  <a:schemeClr val="accent5">
                    <a:lumMod val="60000"/>
                    <a:lumOff val="40000"/>
                  </a:schemeClr>
                </a:gs>
                <a:gs pos="51000">
                  <a:schemeClr val="accent5">
                    <a:alpha val="75000"/>
                  </a:schemeClr>
                </a:gs>
                <a:gs pos="100000">
                  <a:schemeClr val="accent5">
                    <a:lumMod val="20000"/>
                    <a:lumOff val="80000"/>
                    <a:alpha val="15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[Книга1.xlsx]Лист1!$A$2:$A$6</c:f>
              <c:numCache>
                <c:formatCode>General</c:formatCode>
                <c:ptCount val="5"/>
              </c:numCache>
            </c:numRef>
          </c:cat>
          <c:val>
            <c:numRef>
              <c:f>[Книга1.xlsx]Лист1!$B$2:$B$6</c:f>
              <c:numCache>
                <c:formatCode>General</c:formatCode>
                <c:ptCount val="5"/>
                <c:pt idx="0">
                  <c:v>33.82</c:v>
                </c:pt>
                <c:pt idx="1">
                  <c:v>25.86</c:v>
                </c:pt>
                <c:pt idx="2">
                  <c:v>15.43</c:v>
                </c:pt>
                <c:pt idx="3">
                  <c:v>21.17</c:v>
                </c:pt>
                <c:pt idx="4">
                  <c:v>14.51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483691888"/>
        <c:axId val="484122592"/>
      </c:barChart>
      <c:catAx>
        <c:axId val="4836918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84122592"/>
        <c:crosses val="autoZero"/>
        <c:auto val="1"/>
        <c:lblAlgn val="ctr"/>
        <c:lblOffset val="100"/>
        <c:noMultiLvlLbl val="0"/>
      </c:catAx>
      <c:valAx>
        <c:axId val="48412259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83691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[Книга1.xlsx]Лист1!$A$1:$A$6</c:f>
              <c:numCache>
                <c:formatCode>General</c:formatCode>
                <c:ptCount val="6"/>
              </c:numCache>
            </c:numRef>
          </c:cat>
          <c:val>
            <c:numRef>
              <c:f>[Книга1.xlsx]Лист1!$B$1:$B$6</c:f>
              <c:numCache>
                <c:formatCode>General</c:formatCode>
                <c:ptCount val="6"/>
                <c:pt idx="0">
                  <c:v>15.73</c:v>
                </c:pt>
                <c:pt idx="1">
                  <c:v>13.8</c:v>
                </c:pt>
                <c:pt idx="2">
                  <c:v>13.92</c:v>
                </c:pt>
                <c:pt idx="3">
                  <c:v>20.02</c:v>
                </c:pt>
                <c:pt idx="4">
                  <c:v>15.68</c:v>
                </c:pt>
                <c:pt idx="5">
                  <c:v>16.77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483491168"/>
        <c:axId val="484189392"/>
      </c:barChart>
      <c:catAx>
        <c:axId val="4834911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84189392"/>
        <c:crosses val="autoZero"/>
        <c:auto val="1"/>
        <c:lblAlgn val="ctr"/>
        <c:lblOffset val="100"/>
        <c:noMultiLvlLbl val="0"/>
      </c:catAx>
      <c:valAx>
        <c:axId val="4841893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834911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[Книга1.xlsx]Лист1!$A$1:$A$2</c:f>
              <c:strCache>
                <c:ptCount val="2"/>
                <c:pt idx="0">
                  <c:v>С дефектами</c:v>
                </c:pt>
                <c:pt idx="1">
                  <c:v>Без дефектов</c:v>
                </c:pt>
              </c:strCache>
            </c:strRef>
          </c:cat>
          <c:val>
            <c:numRef>
              <c:f>[Книга1.xlsx]Лист1!$B$1:$B$2</c:f>
              <c:numCache>
                <c:formatCode>0%</c:formatCode>
                <c:ptCount val="2"/>
                <c:pt idx="0">
                  <c:v>0.288</c:v>
                </c:pt>
                <c:pt idx="1">
                  <c:v>0.712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5">
                  <a:shade val="5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5">
                  <a:shade val="7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5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>
                  <a:tint val="5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[Книга1.xlsx]Лист1!$C$1:$C$5</c:f>
              <c:strCache>
                <c:ptCount val="5"/>
                <c:pt idx="0">
                  <c:v>Приписки</c:v>
                </c:pt>
                <c:pt idx="1">
                  <c:v>Несоответствие реестрам</c:v>
                </c:pt>
                <c:pt idx="2">
                  <c:v>Отсутствие документов</c:v>
                </c:pt>
                <c:pt idx="3">
                  <c:v>Завышение КСГ</c:v>
                </c:pt>
                <c:pt idx="4">
                  <c:v>Прочее</c:v>
                </c:pt>
              </c:strCache>
            </c:strRef>
          </c:cat>
          <c:val>
            <c:numRef>
              <c:f>[Книга1.xlsx]Лист1!$D$1:$D$5</c:f>
              <c:numCache>
                <c:formatCode>0%</c:formatCode>
                <c:ptCount val="5"/>
                <c:pt idx="0">
                  <c:v>0.175</c:v>
                </c:pt>
                <c:pt idx="1">
                  <c:v>0.173</c:v>
                </c:pt>
                <c:pt idx="2">
                  <c:v>0.131</c:v>
                </c:pt>
                <c:pt idx="3">
                  <c:v>0.206</c:v>
                </c:pt>
                <c:pt idx="4" formatCode="0.00%">
                  <c:v>0.315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[Книга1.xlsx]Лист1!$A$1:$A$2</c:f>
              <c:strCache>
                <c:ptCount val="2"/>
                <c:pt idx="0">
                  <c:v>С дефектами</c:v>
                </c:pt>
                <c:pt idx="1">
                  <c:v>Без дефектов</c:v>
                </c:pt>
              </c:strCache>
            </c:strRef>
          </c:cat>
          <c:val>
            <c:numRef>
              <c:f>[Книга1.xlsx]Лист1!$B$1:$B$2</c:f>
              <c:numCache>
                <c:formatCode>0%</c:formatCode>
                <c:ptCount val="2"/>
                <c:pt idx="0">
                  <c:v>0.36</c:v>
                </c:pt>
                <c:pt idx="1">
                  <c:v>0.64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1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[Книга1.xlsx]Лист1!$C$1:$C$3</c:f>
              <c:strCache>
                <c:ptCount val="3"/>
                <c:pt idx="0">
                  <c:v>Несоблюдение Порядков и Стандартов</c:v>
                </c:pt>
                <c:pt idx="1">
                  <c:v>Дефекты ведения документации</c:v>
                </c:pt>
                <c:pt idx="2">
                  <c:v>Прочее</c:v>
                </c:pt>
              </c:strCache>
            </c:strRef>
          </c:cat>
          <c:val>
            <c:numRef>
              <c:f>[Книга1.xlsx]Лист1!$D$1:$D$3</c:f>
              <c:numCache>
                <c:formatCode>0%</c:formatCode>
                <c:ptCount val="3"/>
                <c:pt idx="0">
                  <c:v>0.783</c:v>
                </c:pt>
                <c:pt idx="1">
                  <c:v>0.086</c:v>
                </c:pt>
                <c:pt idx="2">
                  <c:v>0.131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1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tx1">
                <a:lumMod val="5000"/>
                <a:lumOff val="95000"/>
              </a:schemeClr>
            </a:gs>
            <a:gs pos="0">
              <a:schemeClr val="tx1">
                <a:lumMod val="25000"/>
                <a:lumOff val="7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tx1">
                <a:lumMod val="5000"/>
                <a:lumOff val="95000"/>
              </a:schemeClr>
            </a:gs>
            <a:gs pos="0">
              <a:schemeClr val="tx1">
                <a:lumMod val="25000"/>
                <a:lumOff val="7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475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667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305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866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125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167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514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484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12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681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901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6/7/16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059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chart" Target="../charts/chart3.xml"/><Relationship Id="rId3" Type="http://schemas.openxmlformats.org/officeDocument/2006/relationships/chart" Target="../charts/char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5.xml"/><Relationship Id="rId3" Type="http://schemas.openxmlformats.org/officeDocument/2006/relationships/chart" Target="../charts/char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Березников Алексей Васильевич</a:t>
            </a:r>
          </a:p>
          <a:p>
            <a:r>
              <a:rPr lang="ru-RU" dirty="0"/>
              <a:t>д</a:t>
            </a:r>
            <a:r>
              <a:rPr lang="ru-RU" dirty="0" smtClean="0"/>
              <a:t>.м.н., руководитель дирекции медицинской экспертизы и защиты прав застрахованных ООО "</a:t>
            </a:r>
            <a:r>
              <a:rPr lang="ru-RU" dirty="0" err="1" smtClean="0"/>
              <a:t>АльфаСтрахование-ОМС</a:t>
            </a:r>
            <a:r>
              <a:rPr lang="ru-RU" dirty="0" smtClean="0"/>
              <a:t>"</a:t>
            </a:r>
          </a:p>
          <a:p>
            <a:endParaRPr lang="ru-RU" dirty="0"/>
          </a:p>
          <a:p>
            <a:r>
              <a:rPr lang="ru-RU" dirty="0" smtClean="0">
                <a:solidFill>
                  <a:srgbClr val="C00000"/>
                </a:solidFill>
              </a:rPr>
              <a:t>Нижневартовск, 2016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" name="Прямоугольник 1"/>
          <p:cNvSpPr txBox="1"/>
          <p:nvPr/>
        </p:nvSpPr>
        <p:spPr>
          <a:xfrm>
            <a:off x="480552" y="1901841"/>
            <a:ext cx="11230895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</a:rPr>
              <a:t>ЭКСПЕРТНАЯ ДЕЯТЕЛЬНОСТЬ</a:t>
            </a:r>
          </a:p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В ОБЯЗАТЕЛЬНОМ МЕДИЦИНСКОМ СТРАХОВАНИИ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75749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Тематическая ЭКМП –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</a:rPr>
              <a:t>инструмент контроля качества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Кольцо 3"/>
          <p:cNvSpPr/>
          <p:nvPr/>
        </p:nvSpPr>
        <p:spPr>
          <a:xfrm>
            <a:off x="2025545" y="2778711"/>
            <a:ext cx="1700787" cy="1700787"/>
          </a:xfrm>
          <a:prstGeom prst="donut">
            <a:avLst>
              <a:gd name="adj" fmla="val 22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376923" y="3631505"/>
            <a:ext cx="152218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3905827" y="3629923"/>
            <a:ext cx="152218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544002" y="3643378"/>
            <a:ext cx="152218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Кольцо 11"/>
          <p:cNvSpPr/>
          <p:nvPr/>
        </p:nvSpPr>
        <p:spPr>
          <a:xfrm>
            <a:off x="8319621" y="2778711"/>
            <a:ext cx="1674884" cy="1674884"/>
          </a:xfrm>
          <a:prstGeom prst="donut">
            <a:avLst>
              <a:gd name="adj" fmla="val 22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10168844" y="3622675"/>
            <a:ext cx="152218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3"/>
          <p:cNvSpPr txBox="1"/>
          <p:nvPr/>
        </p:nvSpPr>
        <p:spPr>
          <a:xfrm>
            <a:off x="2090083" y="3273688"/>
            <a:ext cx="168930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Тематические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ЭКМП</a:t>
            </a:r>
            <a:endParaRPr lang="ru-RU" sz="2800" dirty="0"/>
          </a:p>
        </p:txBody>
      </p:sp>
      <p:sp>
        <p:nvSpPr>
          <p:cNvPr id="17" name="Прямоугольник 16"/>
          <p:cNvSpPr txBox="1"/>
          <p:nvPr/>
        </p:nvSpPr>
        <p:spPr>
          <a:xfrm>
            <a:off x="120873" y="3629104"/>
            <a:ext cx="19369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Период выборки</a:t>
            </a:r>
          </a:p>
          <a:p>
            <a:r>
              <a:rPr lang="ru-RU" dirty="0" smtClean="0"/>
              <a:t>для тем </a:t>
            </a:r>
            <a:r>
              <a:rPr lang="ru-RU" dirty="0" smtClean="0">
                <a:solidFill>
                  <a:srgbClr val="C00000"/>
                </a:solidFill>
              </a:rPr>
              <a:t>3 – 6 </a:t>
            </a:r>
            <a:r>
              <a:rPr lang="ru-RU" dirty="0" err="1" smtClean="0">
                <a:solidFill>
                  <a:srgbClr val="C00000"/>
                </a:solidFill>
              </a:rPr>
              <a:t>мес</a:t>
            </a:r>
            <a:r>
              <a:rPr lang="ru-RU" dirty="0" smtClean="0"/>
              <a:t>.</a:t>
            </a:r>
            <a:endParaRPr lang="ru-RU" dirty="0"/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2884907" y="4615112"/>
            <a:ext cx="0" cy="3863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 txBox="1"/>
          <p:nvPr/>
        </p:nvSpPr>
        <p:spPr>
          <a:xfrm>
            <a:off x="2249989" y="5006666"/>
            <a:ext cx="12698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mtClean="0"/>
              <a:t>Результаты</a:t>
            </a:r>
            <a:endParaRPr lang="ru-RU" dirty="0"/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2884906" y="5375998"/>
            <a:ext cx="0" cy="3863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3202365" y="5375998"/>
            <a:ext cx="703462" cy="3863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>
            <a:off x="1899111" y="5375998"/>
            <a:ext cx="668337" cy="3863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рямоугольник 35"/>
          <p:cNvSpPr txBox="1"/>
          <p:nvPr/>
        </p:nvSpPr>
        <p:spPr>
          <a:xfrm>
            <a:off x="1583909" y="5736774"/>
            <a:ext cx="323691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 smtClean="0"/>
              <a:t>МО</a:t>
            </a:r>
            <a:r>
              <a:rPr lang="ru-RU" dirty="0" smtClean="0"/>
              <a:t>             </a:t>
            </a:r>
            <a:r>
              <a:rPr lang="ru-RU" sz="2200" dirty="0" smtClean="0"/>
              <a:t>ДЗ</a:t>
            </a:r>
            <a:r>
              <a:rPr lang="ru-RU" dirty="0" smtClean="0"/>
              <a:t>              </a:t>
            </a:r>
            <a:r>
              <a:rPr lang="ru-RU" sz="2200" dirty="0" smtClean="0"/>
              <a:t>ТФОМС</a:t>
            </a:r>
            <a:endParaRPr lang="ru-RU" sz="2200" dirty="0"/>
          </a:p>
        </p:txBody>
      </p:sp>
      <p:sp>
        <p:nvSpPr>
          <p:cNvPr id="37" name="Прямоугольник 16"/>
          <p:cNvSpPr txBox="1"/>
          <p:nvPr/>
        </p:nvSpPr>
        <p:spPr>
          <a:xfrm>
            <a:off x="3672031" y="2950522"/>
            <a:ext cx="250280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/>
              <a:t>Время на устранение</a:t>
            </a:r>
          </a:p>
          <a:p>
            <a:pPr algn="ctr"/>
            <a:r>
              <a:rPr lang="ru-RU" dirty="0"/>
              <a:t>д</a:t>
            </a:r>
            <a:r>
              <a:rPr lang="ru-RU" dirty="0" smtClean="0"/>
              <a:t>ефектов МО </a:t>
            </a:r>
            <a:r>
              <a:rPr lang="ru-RU" dirty="0" smtClean="0">
                <a:solidFill>
                  <a:srgbClr val="C00000"/>
                </a:solidFill>
              </a:rPr>
              <a:t>1 – 3 </a:t>
            </a:r>
            <a:r>
              <a:rPr lang="ru-RU" dirty="0" err="1" smtClean="0">
                <a:solidFill>
                  <a:srgbClr val="C00000"/>
                </a:solidFill>
              </a:rPr>
              <a:t>мес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  <a:endParaRPr lang="ru-RU" dirty="0"/>
          </a:p>
        </p:txBody>
      </p:sp>
      <p:sp>
        <p:nvSpPr>
          <p:cNvPr id="38" name="Прямоугольник 37"/>
          <p:cNvSpPr txBox="1"/>
          <p:nvPr/>
        </p:nvSpPr>
        <p:spPr>
          <a:xfrm>
            <a:off x="1044906" y="1767000"/>
            <a:ext cx="360156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 smtClean="0"/>
              <a:t>Иногородние эксперты КМП</a:t>
            </a:r>
            <a:endParaRPr lang="ru-RU" sz="2200" dirty="0"/>
          </a:p>
        </p:txBody>
      </p:sp>
      <p:cxnSp>
        <p:nvCxnSpPr>
          <p:cNvPr id="39" name="Прямая со стрелкой 38"/>
          <p:cNvCxnSpPr/>
          <p:nvPr/>
        </p:nvCxnSpPr>
        <p:spPr>
          <a:xfrm>
            <a:off x="2845688" y="2224768"/>
            <a:ext cx="0" cy="3863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Прямоугольник 16"/>
          <p:cNvSpPr txBox="1"/>
          <p:nvPr/>
        </p:nvSpPr>
        <p:spPr>
          <a:xfrm>
            <a:off x="6350620" y="3658992"/>
            <a:ext cx="206261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Период выборки</a:t>
            </a:r>
          </a:p>
          <a:p>
            <a:r>
              <a:rPr lang="ru-RU" dirty="0" smtClean="0"/>
              <a:t>для повторных тем</a:t>
            </a:r>
            <a:endParaRPr lang="ru-RU" dirty="0"/>
          </a:p>
          <a:p>
            <a:r>
              <a:rPr lang="ru-RU" dirty="0" smtClean="0">
                <a:solidFill>
                  <a:srgbClr val="C00000"/>
                </a:solidFill>
              </a:rPr>
              <a:t>3 </a:t>
            </a:r>
            <a:r>
              <a:rPr lang="ru-RU" dirty="0" err="1" smtClean="0">
                <a:solidFill>
                  <a:srgbClr val="C00000"/>
                </a:solidFill>
              </a:rPr>
              <a:t>мес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</a:p>
        </p:txBody>
      </p:sp>
      <p:sp>
        <p:nvSpPr>
          <p:cNvPr id="41" name="Прямоугольник 13"/>
          <p:cNvSpPr txBox="1"/>
          <p:nvPr/>
        </p:nvSpPr>
        <p:spPr>
          <a:xfrm>
            <a:off x="8319621" y="3312352"/>
            <a:ext cx="168930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Тематические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ЭКМП</a:t>
            </a:r>
            <a:endParaRPr lang="ru-RU" sz="2800" dirty="0"/>
          </a:p>
        </p:txBody>
      </p:sp>
      <p:cxnSp>
        <p:nvCxnSpPr>
          <p:cNvPr id="42" name="Прямая со стрелкой 41"/>
          <p:cNvCxnSpPr/>
          <p:nvPr/>
        </p:nvCxnSpPr>
        <p:spPr>
          <a:xfrm>
            <a:off x="9163889" y="4582322"/>
            <a:ext cx="0" cy="3863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Прямоугольник 21"/>
          <p:cNvSpPr txBox="1"/>
          <p:nvPr/>
        </p:nvSpPr>
        <p:spPr>
          <a:xfrm>
            <a:off x="8528971" y="4896901"/>
            <a:ext cx="12698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mtClean="0"/>
              <a:t>Результаты</a:t>
            </a:r>
            <a:endParaRPr lang="ru-RU" dirty="0"/>
          </a:p>
        </p:txBody>
      </p:sp>
      <p:cxnSp>
        <p:nvCxnSpPr>
          <p:cNvPr id="44" name="Прямая со стрелкой 43"/>
          <p:cNvCxnSpPr/>
          <p:nvPr/>
        </p:nvCxnSpPr>
        <p:spPr>
          <a:xfrm flipH="1">
            <a:off x="8194802" y="5292186"/>
            <a:ext cx="668337" cy="3863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>
            <a:off x="9465382" y="5292185"/>
            <a:ext cx="703462" cy="3863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Прямоугольник 35"/>
          <p:cNvSpPr txBox="1"/>
          <p:nvPr/>
        </p:nvSpPr>
        <p:spPr>
          <a:xfrm>
            <a:off x="7846926" y="5640661"/>
            <a:ext cx="323691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 smtClean="0"/>
              <a:t>МО</a:t>
            </a:r>
            <a:r>
              <a:rPr lang="ru-RU" dirty="0" smtClean="0"/>
              <a:t>             </a:t>
            </a:r>
            <a:r>
              <a:rPr lang="ru-RU" sz="2200" dirty="0" smtClean="0"/>
              <a:t>ДЗ</a:t>
            </a:r>
            <a:r>
              <a:rPr lang="ru-RU" dirty="0" smtClean="0"/>
              <a:t>              </a:t>
            </a:r>
            <a:r>
              <a:rPr lang="ru-RU" sz="2200" dirty="0" smtClean="0"/>
              <a:t>ТФОМС</a:t>
            </a:r>
            <a:endParaRPr lang="ru-RU" sz="2200" dirty="0"/>
          </a:p>
        </p:txBody>
      </p:sp>
      <p:cxnSp>
        <p:nvCxnSpPr>
          <p:cNvPr id="47" name="Прямая со стрелкой 46"/>
          <p:cNvCxnSpPr/>
          <p:nvPr/>
        </p:nvCxnSpPr>
        <p:spPr>
          <a:xfrm>
            <a:off x="9157063" y="5302637"/>
            <a:ext cx="0" cy="3863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>
            <a:off x="9163888" y="2224768"/>
            <a:ext cx="0" cy="3863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Прямоугольник 37"/>
          <p:cNvSpPr txBox="1"/>
          <p:nvPr/>
        </p:nvSpPr>
        <p:spPr>
          <a:xfrm>
            <a:off x="7356281" y="1710125"/>
            <a:ext cx="360156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 smtClean="0"/>
              <a:t>Иногородние эксперты КМП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27441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Распределение сумм от санкций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</a:rPr>
              <a:t>(Федеральный закон </a:t>
            </a:r>
            <a:r>
              <a:rPr lang="en-US" dirty="0" smtClean="0">
                <a:solidFill>
                  <a:srgbClr val="C00000"/>
                </a:solidFill>
              </a:rPr>
              <a:t>N </a:t>
            </a:r>
            <a:r>
              <a:rPr lang="ru-RU" dirty="0" smtClean="0">
                <a:solidFill>
                  <a:srgbClr val="C00000"/>
                </a:solidFill>
              </a:rPr>
              <a:t>326-ФЗ)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 txBox="1"/>
          <p:nvPr/>
        </p:nvSpPr>
        <p:spPr>
          <a:xfrm>
            <a:off x="838200" y="1924090"/>
            <a:ext cx="37638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326-ФЗ в ред. от 01.12.2014</a:t>
            </a:r>
            <a:endParaRPr lang="ru-RU" sz="2400" dirty="0"/>
          </a:p>
        </p:txBody>
      </p:sp>
      <p:sp>
        <p:nvSpPr>
          <p:cNvPr id="5" name="Прямоугольник 4"/>
          <p:cNvSpPr txBox="1"/>
          <p:nvPr/>
        </p:nvSpPr>
        <p:spPr>
          <a:xfrm>
            <a:off x="7589949" y="1924090"/>
            <a:ext cx="37638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326-ФЗ в ред. от </a:t>
            </a:r>
            <a:r>
              <a:rPr lang="ru-RU" sz="2400" dirty="0" smtClean="0"/>
              <a:t>30.12.2015</a:t>
            </a:r>
            <a:endParaRPr lang="ru-RU" sz="2400" dirty="0"/>
          </a:p>
        </p:txBody>
      </p:sp>
      <p:sp>
        <p:nvSpPr>
          <p:cNvPr id="6" name="Прямоугольник 5"/>
          <p:cNvSpPr txBox="1"/>
          <p:nvPr/>
        </p:nvSpPr>
        <p:spPr>
          <a:xfrm>
            <a:off x="2297573" y="2385755"/>
            <a:ext cx="845103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было</a:t>
            </a:r>
            <a:endParaRPr lang="ru-RU" sz="2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 txBox="1"/>
          <p:nvPr/>
        </p:nvSpPr>
        <p:spPr>
          <a:xfrm>
            <a:off x="9051726" y="2352848"/>
            <a:ext cx="84029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</a:rPr>
              <a:t>стало</a:t>
            </a:r>
            <a:endParaRPr lang="ru-RU" sz="2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 txBox="1"/>
          <p:nvPr/>
        </p:nvSpPr>
        <p:spPr>
          <a:xfrm>
            <a:off x="164612" y="3529667"/>
            <a:ext cx="235192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200" dirty="0" smtClean="0"/>
              <a:t>30 % собственные</a:t>
            </a:r>
          </a:p>
          <a:p>
            <a:pPr algn="ctr"/>
            <a:r>
              <a:rPr lang="ru-RU" sz="2200" dirty="0" smtClean="0"/>
              <a:t>средства СМО</a:t>
            </a:r>
            <a:endParaRPr lang="ru-RU" sz="2200" dirty="0"/>
          </a:p>
        </p:txBody>
      </p:sp>
      <p:sp>
        <p:nvSpPr>
          <p:cNvPr id="9" name="Прямоугольник 8"/>
          <p:cNvSpPr txBox="1"/>
          <p:nvPr/>
        </p:nvSpPr>
        <p:spPr>
          <a:xfrm>
            <a:off x="4881290" y="3529667"/>
            <a:ext cx="6096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200" dirty="0" smtClean="0"/>
              <a:t>15 </a:t>
            </a:r>
            <a:r>
              <a:rPr lang="ru-RU" sz="2200" dirty="0"/>
              <a:t>% собственные</a:t>
            </a:r>
          </a:p>
          <a:p>
            <a:pPr algn="ctr"/>
            <a:r>
              <a:rPr lang="ru-RU" sz="2200" dirty="0"/>
              <a:t>средства СМО</a:t>
            </a:r>
          </a:p>
        </p:txBody>
      </p:sp>
      <p:sp>
        <p:nvSpPr>
          <p:cNvPr id="10" name="Прямоугольник 9"/>
          <p:cNvSpPr txBox="1"/>
          <p:nvPr/>
        </p:nvSpPr>
        <p:spPr>
          <a:xfrm>
            <a:off x="998951" y="3542926"/>
            <a:ext cx="6096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200" dirty="0" smtClean="0"/>
              <a:t>70 </a:t>
            </a:r>
            <a:r>
              <a:rPr lang="ru-RU" sz="2200" dirty="0"/>
              <a:t>% </a:t>
            </a:r>
            <a:r>
              <a:rPr lang="ru-RU" sz="2200" dirty="0" smtClean="0"/>
              <a:t>целевые</a:t>
            </a:r>
            <a:endParaRPr lang="ru-RU" sz="2200" dirty="0"/>
          </a:p>
          <a:p>
            <a:pPr algn="ctr"/>
            <a:r>
              <a:rPr lang="ru-RU" sz="2200" dirty="0"/>
              <a:t>средства </a:t>
            </a:r>
            <a:r>
              <a:rPr lang="ru-RU" sz="2200" dirty="0" smtClean="0"/>
              <a:t>ТФОМС</a:t>
            </a:r>
            <a:endParaRPr lang="ru-RU" sz="2200" dirty="0"/>
          </a:p>
        </p:txBody>
      </p:sp>
      <p:sp>
        <p:nvSpPr>
          <p:cNvPr id="11" name="Прямоугольник 10"/>
          <p:cNvSpPr txBox="1"/>
          <p:nvPr/>
        </p:nvSpPr>
        <p:spPr>
          <a:xfrm>
            <a:off x="8555804" y="3542926"/>
            <a:ext cx="478623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 smtClean="0"/>
              <a:t>85 % </a:t>
            </a:r>
            <a:r>
              <a:rPr lang="ru-RU" sz="2200" dirty="0"/>
              <a:t>целевые</a:t>
            </a:r>
          </a:p>
          <a:p>
            <a:pPr algn="ctr"/>
            <a:r>
              <a:rPr lang="ru-RU" sz="2200" dirty="0"/>
              <a:t>средства </a:t>
            </a:r>
            <a:r>
              <a:rPr lang="ru-RU" sz="2200" dirty="0" smtClean="0"/>
              <a:t>ТФОМС</a:t>
            </a:r>
          </a:p>
          <a:p>
            <a:pPr algn="ctr"/>
            <a:r>
              <a:rPr lang="ru-RU" sz="2200" dirty="0"/>
              <a:t>и</a:t>
            </a:r>
            <a:r>
              <a:rPr lang="ru-RU" sz="2200" dirty="0" smtClean="0"/>
              <a:t> резервы</a:t>
            </a:r>
            <a:endParaRPr lang="ru-RU" sz="2200" dirty="0"/>
          </a:p>
        </p:txBody>
      </p:sp>
      <p:sp>
        <p:nvSpPr>
          <p:cNvPr id="12" name="Прямоугольник 11"/>
          <p:cNvSpPr txBox="1"/>
          <p:nvPr/>
        </p:nvSpPr>
        <p:spPr>
          <a:xfrm>
            <a:off x="2008550" y="2696100"/>
            <a:ext cx="14231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Неоплата</a:t>
            </a:r>
            <a:endParaRPr lang="ru-RU" sz="2400" dirty="0"/>
          </a:p>
        </p:txBody>
      </p:sp>
      <p:sp>
        <p:nvSpPr>
          <p:cNvPr id="13" name="Прямоугольник 11"/>
          <p:cNvSpPr txBox="1"/>
          <p:nvPr/>
        </p:nvSpPr>
        <p:spPr>
          <a:xfrm>
            <a:off x="8760299" y="2670022"/>
            <a:ext cx="14231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Неоплата</a:t>
            </a:r>
            <a:endParaRPr lang="ru-RU" sz="2400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 flipH="1">
            <a:off x="1640445" y="3275913"/>
            <a:ext cx="517111" cy="19411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8534615" y="3322295"/>
            <a:ext cx="517111" cy="19411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3142676" y="3275913"/>
            <a:ext cx="545131" cy="19914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9910880" y="3275913"/>
            <a:ext cx="545131" cy="19914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2" name="Прямоугольник 21"/>
          <p:cNvSpPr txBox="1"/>
          <p:nvPr/>
        </p:nvSpPr>
        <p:spPr>
          <a:xfrm>
            <a:off x="2028455" y="4729802"/>
            <a:ext cx="118494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 smtClean="0"/>
              <a:t>Штрафы</a:t>
            </a:r>
            <a:endParaRPr lang="ru-RU" sz="2200" dirty="0"/>
          </a:p>
        </p:txBody>
      </p:sp>
      <p:sp>
        <p:nvSpPr>
          <p:cNvPr id="23" name="Прямоугольник 21"/>
          <p:cNvSpPr txBox="1"/>
          <p:nvPr/>
        </p:nvSpPr>
        <p:spPr>
          <a:xfrm>
            <a:off x="8879402" y="4728627"/>
            <a:ext cx="118494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 smtClean="0"/>
              <a:t>Штрафы</a:t>
            </a:r>
            <a:endParaRPr lang="ru-RU" sz="2200" dirty="0"/>
          </a:p>
        </p:txBody>
      </p:sp>
      <p:sp>
        <p:nvSpPr>
          <p:cNvPr id="24" name="Прямоугольник 7"/>
          <p:cNvSpPr txBox="1"/>
          <p:nvPr/>
        </p:nvSpPr>
        <p:spPr>
          <a:xfrm>
            <a:off x="268999" y="5469538"/>
            <a:ext cx="235192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200" smtClean="0"/>
              <a:t>50 </a:t>
            </a:r>
            <a:r>
              <a:rPr lang="ru-RU" sz="2200" dirty="0" smtClean="0"/>
              <a:t>% собственные</a:t>
            </a:r>
          </a:p>
          <a:p>
            <a:pPr algn="ctr"/>
            <a:r>
              <a:rPr lang="ru-RU" sz="2200" dirty="0" smtClean="0"/>
              <a:t>средства СМО</a:t>
            </a:r>
            <a:endParaRPr lang="ru-RU" sz="2200" dirty="0"/>
          </a:p>
        </p:txBody>
      </p:sp>
      <p:sp>
        <p:nvSpPr>
          <p:cNvPr id="25" name="Прямоугольник 9"/>
          <p:cNvSpPr txBox="1"/>
          <p:nvPr/>
        </p:nvSpPr>
        <p:spPr>
          <a:xfrm>
            <a:off x="998951" y="5456279"/>
            <a:ext cx="6096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200" dirty="0"/>
              <a:t>5</a:t>
            </a:r>
            <a:r>
              <a:rPr lang="ru-RU" sz="2200" dirty="0" smtClean="0"/>
              <a:t>0 </a:t>
            </a:r>
            <a:r>
              <a:rPr lang="ru-RU" sz="2200" dirty="0"/>
              <a:t>% </a:t>
            </a:r>
            <a:r>
              <a:rPr lang="ru-RU" sz="2200" dirty="0" smtClean="0"/>
              <a:t>целевые</a:t>
            </a:r>
            <a:endParaRPr lang="ru-RU" sz="2200" dirty="0"/>
          </a:p>
          <a:p>
            <a:pPr algn="ctr"/>
            <a:r>
              <a:rPr lang="ru-RU" sz="2200" dirty="0"/>
              <a:t>средства </a:t>
            </a:r>
            <a:r>
              <a:rPr lang="ru-RU" sz="2200" dirty="0" smtClean="0"/>
              <a:t>ТФОМС</a:t>
            </a:r>
            <a:endParaRPr lang="ru-RU" sz="2200" dirty="0"/>
          </a:p>
        </p:txBody>
      </p:sp>
      <p:sp>
        <p:nvSpPr>
          <p:cNvPr id="26" name="Прямоугольник 8"/>
          <p:cNvSpPr txBox="1"/>
          <p:nvPr/>
        </p:nvSpPr>
        <p:spPr>
          <a:xfrm>
            <a:off x="4852923" y="5456279"/>
            <a:ext cx="6096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200" dirty="0"/>
              <a:t>2</a:t>
            </a:r>
            <a:r>
              <a:rPr lang="ru-RU" sz="2200" dirty="0" smtClean="0"/>
              <a:t>5 </a:t>
            </a:r>
            <a:r>
              <a:rPr lang="ru-RU" sz="2200" dirty="0"/>
              <a:t>% собственные</a:t>
            </a:r>
          </a:p>
          <a:p>
            <a:pPr algn="ctr"/>
            <a:r>
              <a:rPr lang="ru-RU" sz="2200" dirty="0"/>
              <a:t>средства СМО</a:t>
            </a:r>
          </a:p>
        </p:txBody>
      </p:sp>
      <p:sp>
        <p:nvSpPr>
          <p:cNvPr id="27" name="Прямоугольник 10"/>
          <p:cNvSpPr txBox="1"/>
          <p:nvPr/>
        </p:nvSpPr>
        <p:spPr>
          <a:xfrm>
            <a:off x="8534615" y="5437963"/>
            <a:ext cx="478623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/>
              <a:t>7</a:t>
            </a:r>
            <a:r>
              <a:rPr lang="ru-RU" sz="2200" dirty="0" smtClean="0"/>
              <a:t>5 % </a:t>
            </a:r>
            <a:r>
              <a:rPr lang="ru-RU" sz="2200" dirty="0"/>
              <a:t>целевые</a:t>
            </a:r>
          </a:p>
          <a:p>
            <a:pPr algn="ctr"/>
            <a:r>
              <a:rPr lang="ru-RU" sz="2200" dirty="0"/>
              <a:t>средства </a:t>
            </a:r>
            <a:r>
              <a:rPr lang="ru-RU" sz="2200" dirty="0" smtClean="0"/>
              <a:t>ТФОМС</a:t>
            </a:r>
          </a:p>
          <a:p>
            <a:pPr algn="ctr"/>
            <a:r>
              <a:rPr lang="ru-RU" sz="2200" dirty="0"/>
              <a:t>и резервы</a:t>
            </a:r>
          </a:p>
          <a:p>
            <a:pPr algn="ctr"/>
            <a:endParaRPr lang="ru-RU" sz="2200" dirty="0"/>
          </a:p>
        </p:txBody>
      </p:sp>
      <p:cxnSp>
        <p:nvCxnSpPr>
          <p:cNvPr id="28" name="Прямая со стрелкой 27"/>
          <p:cNvCxnSpPr/>
          <p:nvPr/>
        </p:nvCxnSpPr>
        <p:spPr>
          <a:xfrm flipH="1">
            <a:off x="1640445" y="5211948"/>
            <a:ext cx="517111" cy="19411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H="1">
            <a:off x="8534615" y="5271589"/>
            <a:ext cx="517111" cy="19411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3052089" y="5206918"/>
            <a:ext cx="545131" cy="19914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9892021" y="5264363"/>
            <a:ext cx="545131" cy="19914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98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Размер санкций (неоплата и штрафы)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</a:rPr>
              <a:t>по результатам экспертной деятельности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2224" y="2506662"/>
            <a:ext cx="5018599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До</a:t>
            </a:r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Устанавливается на уровне региона (Федерального документа не было)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6564489" y="2506662"/>
            <a:ext cx="501859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После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dirty="0" smtClean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ru-RU" dirty="0" smtClean="0"/>
              <a:t>Устанавливается в Правилах ОМС (Приказ МЗСР РФ от</a:t>
            </a:r>
            <a:r>
              <a:rPr lang="en-US" dirty="0" smtClean="0"/>
              <a:t> 28.02.2011 </a:t>
            </a:r>
            <a:r>
              <a:rPr lang="ru-RU" dirty="0" smtClean="0"/>
              <a:t>г. </a:t>
            </a:r>
            <a:r>
              <a:rPr lang="en-US" dirty="0" smtClean="0"/>
              <a:t>N </a:t>
            </a:r>
            <a:r>
              <a:rPr lang="ru-RU" dirty="0" smtClean="0"/>
              <a:t>158н)</a:t>
            </a:r>
            <a:endParaRPr lang="ru-RU" dirty="0"/>
          </a:p>
        </p:txBody>
      </p:sp>
      <p:sp>
        <p:nvSpPr>
          <p:cNvPr id="5" name="Прямоугольник 4"/>
          <p:cNvSpPr txBox="1"/>
          <p:nvPr/>
        </p:nvSpPr>
        <p:spPr>
          <a:xfrm>
            <a:off x="5304758" y="2044997"/>
            <a:ext cx="1582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01.01.2016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36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8266732"/>
              </p:ext>
            </p:extLst>
          </p:nvPr>
        </p:nvGraphicFramePr>
        <p:xfrm>
          <a:off x="205370" y="1722705"/>
          <a:ext cx="5448470" cy="487344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724235"/>
                <a:gridCol w="2724235"/>
              </a:tblGrid>
              <a:tr h="1002353">
                <a:tc>
                  <a:txBody>
                    <a:bodyPr/>
                    <a:lstStyle/>
                    <a:p>
                      <a:r>
                        <a:rPr lang="ru-RU" dirty="0" smtClean="0"/>
                        <a:t>Размер коэффициента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Код дефекта согласно Перечню оснований</a:t>
                      </a:r>
                    </a:p>
                  </a:txBody>
                  <a:tcPr/>
                </a:tc>
              </a:tr>
              <a:tr h="363453">
                <a:tc>
                  <a:txBody>
                    <a:bodyPr/>
                    <a:lstStyle/>
                    <a:p>
                      <a:r>
                        <a:rPr lang="ru-RU" b="1" dirty="0" smtClean="0"/>
                        <a:t>0,1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3.1; 3.2.1; 4.2; 4.3</a:t>
                      </a:r>
                    </a:p>
                  </a:txBody>
                  <a:tcPr/>
                </a:tc>
              </a:tr>
              <a:tr h="363453">
                <a:tc>
                  <a:txBody>
                    <a:bodyPr/>
                    <a:lstStyle/>
                    <a:p>
                      <a:r>
                        <a:rPr lang="ru-RU" b="1" dirty="0" smtClean="0"/>
                        <a:t>0,3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3.2.2; 3.12; 3.13</a:t>
                      </a:r>
                    </a:p>
                  </a:txBody>
                  <a:tcPr/>
                </a:tc>
              </a:tr>
              <a:tr h="363453">
                <a:tc>
                  <a:txBody>
                    <a:bodyPr/>
                    <a:lstStyle/>
                    <a:p>
                      <a:r>
                        <a:rPr lang="ru-RU" b="1" dirty="0" smtClean="0"/>
                        <a:t>0,4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3.2.3; 3.3.2</a:t>
                      </a:r>
                    </a:p>
                  </a:txBody>
                  <a:tcPr/>
                </a:tc>
              </a:tr>
              <a:tr h="363453">
                <a:tc>
                  <a:txBody>
                    <a:bodyPr/>
                    <a:lstStyle/>
                    <a:p>
                      <a:r>
                        <a:rPr lang="ru-RU" b="1" dirty="0" smtClean="0"/>
                        <a:t>0,5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1.5; 3.4; 3.5</a:t>
                      </a:r>
                    </a:p>
                  </a:txBody>
                  <a:tcPr/>
                </a:tc>
              </a:tr>
              <a:tr h="363453">
                <a:tc>
                  <a:txBody>
                    <a:bodyPr/>
                    <a:lstStyle/>
                    <a:p>
                      <a:r>
                        <a:rPr lang="ru-RU" b="1" dirty="0" smtClean="0"/>
                        <a:t>0,6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3.8</a:t>
                      </a:r>
                    </a:p>
                  </a:txBody>
                  <a:tcPr/>
                </a:tc>
              </a:tr>
              <a:tr h="363453">
                <a:tc>
                  <a:txBody>
                    <a:bodyPr/>
                    <a:lstStyle/>
                    <a:p>
                      <a:r>
                        <a:rPr lang="ru-RU" b="1" dirty="0" smtClean="0"/>
                        <a:t>0,7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3.7</a:t>
                      </a:r>
                    </a:p>
                  </a:txBody>
                  <a:tcPr/>
                </a:tc>
              </a:tr>
              <a:tr h="363453">
                <a:tc>
                  <a:txBody>
                    <a:bodyPr/>
                    <a:lstStyle/>
                    <a:p>
                      <a:r>
                        <a:rPr lang="ru-RU" b="1" dirty="0" smtClean="0"/>
                        <a:t>0,8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3.6</a:t>
                      </a:r>
                      <a:endParaRPr lang="ru-RU" dirty="0"/>
                    </a:p>
                  </a:txBody>
                  <a:tcPr/>
                </a:tc>
              </a:tr>
              <a:tr h="539728">
                <a:tc>
                  <a:txBody>
                    <a:bodyPr/>
                    <a:lstStyle/>
                    <a:p>
                      <a:r>
                        <a:rPr lang="ru-RU" b="1" dirty="0" smtClean="0"/>
                        <a:t>0,9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3.2.4; 3.11; 3.14; 4.4</a:t>
                      </a:r>
                    </a:p>
                  </a:txBody>
                  <a:tcPr/>
                </a:tc>
              </a:tr>
              <a:tr h="771041">
                <a:tc>
                  <a:txBody>
                    <a:bodyPr/>
                    <a:lstStyle/>
                    <a:p>
                      <a:r>
                        <a:rPr lang="ru-RU" b="1" dirty="0" smtClean="0"/>
                        <a:t>1,0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1.4; 3.2.5; 3.10; 4.1; 4.5; 4.6; раздел 5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7632239"/>
              </p:ext>
            </p:extLst>
          </p:nvPr>
        </p:nvGraphicFramePr>
        <p:xfrm>
          <a:off x="5871295" y="1738852"/>
          <a:ext cx="6161238" cy="4857295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080619"/>
                <a:gridCol w="3080619"/>
              </a:tblGrid>
              <a:tr h="1101955">
                <a:tc>
                  <a:txBody>
                    <a:bodyPr/>
                    <a:lstStyle/>
                    <a:p>
                      <a:r>
                        <a:rPr lang="ru-RU" dirty="0" smtClean="0"/>
                        <a:t>Размер</a:t>
                      </a:r>
                      <a:r>
                        <a:rPr lang="ru-RU" baseline="0" dirty="0" smtClean="0"/>
                        <a:t> штрафа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Код дефекта согласно Перечню</a:t>
                      </a:r>
                      <a:r>
                        <a:rPr lang="ru-RU" baseline="0" dirty="0" smtClean="0"/>
                        <a:t> оснований</a:t>
                      </a:r>
                      <a:endParaRPr lang="ru-RU" dirty="0"/>
                    </a:p>
                  </a:txBody>
                  <a:tcPr/>
                </a:tc>
              </a:tr>
              <a:tr h="82611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0,3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1.1.1.;</a:t>
                      </a:r>
                      <a:r>
                        <a:rPr lang="ru-RU" baseline="0" dirty="0" smtClean="0"/>
                        <a:t> 1.1.2.; 1.1.3.; 3.7.; 3.13</a:t>
                      </a:r>
                      <a:endParaRPr lang="ru-RU" dirty="0" smtClean="0"/>
                    </a:p>
                  </a:txBody>
                  <a:tcPr/>
                </a:tc>
              </a:tr>
              <a:tr h="1139108">
                <a:tc>
                  <a:txBody>
                    <a:bodyPr/>
                    <a:lstStyle/>
                    <a:p>
                      <a:r>
                        <a:rPr lang="ru-RU" b="1" dirty="0" smtClean="0"/>
                        <a:t>0,5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1.5.;</a:t>
                      </a:r>
                      <a:r>
                        <a:rPr lang="ru-RU" baseline="0" dirty="0" smtClean="0"/>
                        <a:t> 2.2.1.; 2.2.2.; 2.2.3.; 2.2.4.; 2.2.5.; 2.2.6.; 2.4.1.; 2.4.2.; 2.4.3.; 2.4.4.; 2.4.5.; 2.4.6</a:t>
                      </a:r>
                      <a:endParaRPr lang="ru-RU" dirty="0"/>
                    </a:p>
                  </a:txBody>
                  <a:tcPr/>
                </a:tc>
              </a:tr>
              <a:tr h="876237">
                <a:tc>
                  <a:txBody>
                    <a:bodyPr/>
                    <a:lstStyle/>
                    <a:p>
                      <a:r>
                        <a:rPr lang="ru-RU" b="1" dirty="0" smtClean="0"/>
                        <a:t>1,0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1.2.1.; 1.3.1.; 1.4.; 2.1.; 2.3.; 3.1.; 3.6.; 3.2.4.; 3.11.; 3.14.; 4.6</a:t>
                      </a:r>
                      <a:endParaRPr lang="ru-RU" dirty="0"/>
                    </a:p>
                  </a:txBody>
                  <a:tcPr/>
                </a:tc>
              </a:tr>
              <a:tr h="82611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3,0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1.2.2.; 1.3.2.; 3.2.5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Правила обязательного медицинского страхования в ред. </a:t>
            </a:r>
            <a:r>
              <a:rPr lang="ru-RU" dirty="0">
                <a:solidFill>
                  <a:srgbClr val="C00000"/>
                </a:solidFill>
              </a:rPr>
              <a:t>о</a:t>
            </a:r>
            <a:r>
              <a:rPr lang="ru-RU" dirty="0" smtClean="0">
                <a:solidFill>
                  <a:srgbClr val="C00000"/>
                </a:solidFill>
              </a:rPr>
              <a:t>т 16 мая 2016 г.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238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8194" y="234652"/>
            <a:ext cx="10860902" cy="1325563"/>
          </a:xfrm>
        </p:spPr>
        <p:txBody>
          <a:bodyPr/>
          <a:lstStyle/>
          <a:p>
            <a:pPr algn="ctr"/>
            <a:r>
              <a:rPr lang="ru-RU" sz="4100" dirty="0" smtClean="0">
                <a:solidFill>
                  <a:srgbClr val="C00000"/>
                </a:solidFill>
              </a:rPr>
              <a:t>Доход от экспертной деятельности на 1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sz="4200" dirty="0" smtClean="0">
                <a:solidFill>
                  <a:srgbClr val="C00000"/>
                </a:solidFill>
              </a:rPr>
              <a:t>застрахованного по данным ЦБ за 2015 г. (руб.)</a:t>
            </a:r>
            <a:endParaRPr lang="ru-RU" sz="4200" dirty="0">
              <a:solidFill>
                <a:srgbClr val="C00000"/>
              </a:solidFill>
            </a:endParaRPr>
          </a:p>
        </p:txBody>
      </p:sp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0697403"/>
              </p:ext>
            </p:extLst>
          </p:nvPr>
        </p:nvGraphicFramePr>
        <p:xfrm>
          <a:off x="3442349" y="2007790"/>
          <a:ext cx="8216747" cy="4283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Прямоугольник 9"/>
          <p:cNvSpPr txBox="1"/>
          <p:nvPr/>
        </p:nvSpPr>
        <p:spPr>
          <a:xfrm>
            <a:off x="319635" y="2250438"/>
            <a:ext cx="312271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 err="1" smtClean="0">
                <a:solidFill>
                  <a:srgbClr val="C00000"/>
                </a:solidFill>
              </a:rPr>
              <a:t>АльфаСтрахование-ОМС</a:t>
            </a:r>
            <a:endParaRPr lang="ru-RU" sz="2200" dirty="0"/>
          </a:p>
        </p:txBody>
      </p:sp>
      <p:sp>
        <p:nvSpPr>
          <p:cNvPr id="11" name="Прямоугольник 9"/>
          <p:cNvSpPr txBox="1"/>
          <p:nvPr/>
        </p:nvSpPr>
        <p:spPr>
          <a:xfrm>
            <a:off x="319635" y="2923973"/>
            <a:ext cx="274517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 smtClean="0">
                <a:solidFill>
                  <a:srgbClr val="C00000"/>
                </a:solidFill>
              </a:rPr>
              <a:t>Капитал Страхование</a:t>
            </a:r>
            <a:endParaRPr lang="ru-RU" sz="2200" dirty="0"/>
          </a:p>
        </p:txBody>
      </p:sp>
      <p:sp>
        <p:nvSpPr>
          <p:cNvPr id="12" name="Прямоугольник 9"/>
          <p:cNvSpPr txBox="1"/>
          <p:nvPr/>
        </p:nvSpPr>
        <p:spPr>
          <a:xfrm>
            <a:off x="319635" y="3597508"/>
            <a:ext cx="195771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smtClean="0">
                <a:solidFill>
                  <a:srgbClr val="C00000"/>
                </a:solidFill>
              </a:rPr>
              <a:t>РГС-Медицина</a:t>
            </a:r>
            <a:endParaRPr lang="ru-RU" sz="2200" dirty="0"/>
          </a:p>
        </p:txBody>
      </p:sp>
      <p:sp>
        <p:nvSpPr>
          <p:cNvPr id="13" name="Прямоугольник 9"/>
          <p:cNvSpPr txBox="1"/>
          <p:nvPr/>
        </p:nvSpPr>
        <p:spPr>
          <a:xfrm>
            <a:off x="298897" y="4287551"/>
            <a:ext cx="145616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smtClean="0">
                <a:solidFill>
                  <a:srgbClr val="C00000"/>
                </a:solidFill>
              </a:rPr>
              <a:t>Согаз-Мед</a:t>
            </a:r>
            <a:endParaRPr lang="ru-RU" sz="2200" dirty="0"/>
          </a:p>
        </p:txBody>
      </p:sp>
      <p:sp>
        <p:nvSpPr>
          <p:cNvPr id="14" name="Прямоугольник 9"/>
          <p:cNvSpPr txBox="1"/>
          <p:nvPr/>
        </p:nvSpPr>
        <p:spPr>
          <a:xfrm>
            <a:off x="319635" y="4961086"/>
            <a:ext cx="137172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 smtClean="0">
                <a:solidFill>
                  <a:srgbClr val="C00000"/>
                </a:solidFill>
              </a:rPr>
              <a:t>Росно-МС</a:t>
            </a:r>
            <a:endParaRPr lang="ru-RU" sz="2200" dirty="0"/>
          </a:p>
        </p:txBody>
      </p:sp>
      <p:sp>
        <p:nvSpPr>
          <p:cNvPr id="3" name="Прямоугольник 2"/>
          <p:cNvSpPr txBox="1"/>
          <p:nvPr/>
        </p:nvSpPr>
        <p:spPr>
          <a:xfrm>
            <a:off x="7151035" y="5011341"/>
            <a:ext cx="1242744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400" b="1" dirty="0" smtClean="0">
                <a:solidFill>
                  <a:schemeClr val="bg1"/>
                </a:solidFill>
              </a:rPr>
              <a:t>–</a:t>
            </a:r>
            <a:endParaRPr lang="ru-RU" sz="11400" b="1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2"/>
          <p:cNvSpPr txBox="1"/>
          <p:nvPr/>
        </p:nvSpPr>
        <p:spPr>
          <a:xfrm>
            <a:off x="7048029" y="5118533"/>
            <a:ext cx="1242744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400" b="1" dirty="0" smtClean="0">
                <a:solidFill>
                  <a:schemeClr val="bg1"/>
                </a:solidFill>
              </a:rPr>
              <a:t>–</a:t>
            </a:r>
            <a:endParaRPr lang="ru-RU" sz="1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179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8194" y="234652"/>
            <a:ext cx="10860902" cy="1325563"/>
          </a:xfrm>
        </p:spPr>
        <p:txBody>
          <a:bodyPr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Средний доход на 1-го застрахованного</a:t>
            </a:r>
          </a:p>
          <a:p>
            <a:pPr algn="ctr"/>
            <a:r>
              <a:rPr lang="ru-RU" sz="4000" dirty="0">
                <a:solidFill>
                  <a:srgbClr val="C00000"/>
                </a:solidFill>
              </a:rPr>
              <a:t>за 1-й квартал 2016 г</a:t>
            </a:r>
            <a:r>
              <a:rPr lang="ru-RU" sz="4000" dirty="0" smtClean="0">
                <a:solidFill>
                  <a:srgbClr val="C00000"/>
                </a:solidFill>
              </a:rPr>
              <a:t>. (руб.)</a:t>
            </a:r>
            <a:endParaRPr lang="ru-RU" sz="4200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 txBox="1"/>
          <p:nvPr/>
        </p:nvSpPr>
        <p:spPr>
          <a:xfrm>
            <a:off x="319635" y="2250438"/>
            <a:ext cx="312271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 err="1" smtClean="0">
                <a:solidFill>
                  <a:srgbClr val="C00000"/>
                </a:solidFill>
              </a:rPr>
              <a:t>АльфаСтрахование-ОМС</a:t>
            </a:r>
            <a:endParaRPr lang="ru-RU" sz="2200" dirty="0"/>
          </a:p>
        </p:txBody>
      </p:sp>
      <p:sp>
        <p:nvSpPr>
          <p:cNvPr id="11" name="Прямоугольник 9"/>
          <p:cNvSpPr txBox="1"/>
          <p:nvPr/>
        </p:nvSpPr>
        <p:spPr>
          <a:xfrm>
            <a:off x="319635" y="2923973"/>
            <a:ext cx="274517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 smtClean="0">
                <a:solidFill>
                  <a:srgbClr val="C00000"/>
                </a:solidFill>
              </a:rPr>
              <a:t>Капитал Страхование</a:t>
            </a:r>
            <a:endParaRPr lang="ru-RU" sz="2200" dirty="0"/>
          </a:p>
        </p:txBody>
      </p:sp>
      <p:sp>
        <p:nvSpPr>
          <p:cNvPr id="12" name="Прямоугольник 9"/>
          <p:cNvSpPr txBox="1"/>
          <p:nvPr/>
        </p:nvSpPr>
        <p:spPr>
          <a:xfrm>
            <a:off x="319635" y="3597508"/>
            <a:ext cx="195771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smtClean="0">
                <a:solidFill>
                  <a:srgbClr val="C00000"/>
                </a:solidFill>
              </a:rPr>
              <a:t>РГС-Медицина</a:t>
            </a:r>
            <a:endParaRPr lang="ru-RU" sz="2200" dirty="0"/>
          </a:p>
        </p:txBody>
      </p:sp>
      <p:sp>
        <p:nvSpPr>
          <p:cNvPr id="13" name="Прямоугольник 9"/>
          <p:cNvSpPr txBox="1"/>
          <p:nvPr/>
        </p:nvSpPr>
        <p:spPr>
          <a:xfrm>
            <a:off x="298897" y="4287551"/>
            <a:ext cx="145616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smtClean="0">
                <a:solidFill>
                  <a:srgbClr val="C00000"/>
                </a:solidFill>
              </a:rPr>
              <a:t>Согаз-Мед</a:t>
            </a:r>
            <a:endParaRPr lang="ru-RU" sz="2200" dirty="0"/>
          </a:p>
        </p:txBody>
      </p:sp>
      <p:sp>
        <p:nvSpPr>
          <p:cNvPr id="14" name="Прямоугольник 9"/>
          <p:cNvSpPr txBox="1"/>
          <p:nvPr/>
        </p:nvSpPr>
        <p:spPr>
          <a:xfrm>
            <a:off x="319635" y="4961086"/>
            <a:ext cx="137172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smtClean="0">
                <a:solidFill>
                  <a:srgbClr val="C00000"/>
                </a:solidFill>
              </a:rPr>
              <a:t>Росно-МС</a:t>
            </a:r>
            <a:endParaRPr lang="ru-RU" sz="2200" dirty="0"/>
          </a:p>
        </p:txBody>
      </p:sp>
      <p:graphicFrame>
        <p:nvGraphicFramePr>
          <p:cNvPr id="15" name="Диаграмма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80887974"/>
              </p:ext>
            </p:extLst>
          </p:nvPr>
        </p:nvGraphicFramePr>
        <p:xfrm>
          <a:off x="3442349" y="2031930"/>
          <a:ext cx="7773126" cy="48260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Прямоугольник 9"/>
          <p:cNvSpPr txBox="1"/>
          <p:nvPr/>
        </p:nvSpPr>
        <p:spPr>
          <a:xfrm>
            <a:off x="319635" y="5651129"/>
            <a:ext cx="173124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smtClean="0">
                <a:solidFill>
                  <a:srgbClr val="C00000"/>
                </a:solidFill>
              </a:rPr>
              <a:t>Югория-Мед</a:t>
            </a:r>
            <a:endParaRPr lang="ru-RU" sz="2200" dirty="0"/>
          </a:p>
        </p:txBody>
      </p:sp>
      <p:sp>
        <p:nvSpPr>
          <p:cNvPr id="17" name="Прямоугольник 2"/>
          <p:cNvSpPr txBox="1"/>
          <p:nvPr/>
        </p:nvSpPr>
        <p:spPr>
          <a:xfrm>
            <a:off x="6875592" y="5651129"/>
            <a:ext cx="1242744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400" b="1" dirty="0" smtClean="0">
                <a:solidFill>
                  <a:schemeClr val="bg1"/>
                </a:solidFill>
              </a:rPr>
              <a:t>–</a:t>
            </a:r>
            <a:endParaRPr lang="ru-RU" sz="1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26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Количество нарушений за 5 </a:t>
            </a:r>
            <a:r>
              <a:rPr lang="ru-RU" dirty="0" err="1" smtClean="0">
                <a:solidFill>
                  <a:srgbClr val="C00000"/>
                </a:solidFill>
              </a:rPr>
              <a:t>мес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</a:p>
          <a:p>
            <a:pPr algn="ctr"/>
            <a:r>
              <a:rPr lang="ru-RU" dirty="0">
                <a:solidFill>
                  <a:srgbClr val="C00000"/>
                </a:solidFill>
              </a:rPr>
              <a:t>в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АльфаСтрахование-ОМС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10515600" cy="823912"/>
          </a:xfrm>
        </p:spPr>
        <p:txBody>
          <a:bodyPr/>
          <a:lstStyle/>
          <a:p>
            <a:pPr algn="ctr"/>
            <a:r>
              <a:rPr lang="ru-RU" smtClean="0"/>
              <a:t>Медико-экономическая экспертиза</a:t>
            </a:r>
            <a:endParaRPr lang="ru-RU" dirty="0"/>
          </a:p>
        </p:txBody>
      </p:sp>
      <p:graphicFrame>
        <p:nvGraphicFramePr>
          <p:cNvPr id="13" name="Диаграмма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9586497"/>
              </p:ext>
            </p:extLst>
          </p:nvPr>
        </p:nvGraphicFramePr>
        <p:xfrm>
          <a:off x="0" y="2881822"/>
          <a:ext cx="5595853" cy="34388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Диаграмма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838583"/>
              </p:ext>
            </p:extLst>
          </p:nvPr>
        </p:nvGraphicFramePr>
        <p:xfrm>
          <a:off x="6179243" y="2505075"/>
          <a:ext cx="6012757" cy="38156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6006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Количество нарушений за 5 </a:t>
            </a:r>
            <a:r>
              <a:rPr lang="ru-RU" dirty="0" err="1" smtClean="0">
                <a:solidFill>
                  <a:srgbClr val="C00000"/>
                </a:solidFill>
              </a:rPr>
              <a:t>мес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</a:p>
          <a:p>
            <a:pPr algn="ctr"/>
            <a:r>
              <a:rPr lang="ru-RU" dirty="0">
                <a:solidFill>
                  <a:srgbClr val="C00000"/>
                </a:solidFill>
              </a:rPr>
              <a:t>в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АльфаСтрахование-ОМС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Текст 2"/>
          <p:cNvSpPr txBox="1">
            <a:spLocks/>
          </p:cNvSpPr>
          <p:nvPr/>
        </p:nvSpPr>
        <p:spPr>
          <a:xfrm>
            <a:off x="839788" y="2135544"/>
            <a:ext cx="10515600" cy="823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400" b="1" dirty="0" smtClean="0"/>
              <a:t>Экспертиза качества </a:t>
            </a:r>
            <a:r>
              <a:rPr lang="ru-RU" sz="2400" b="1" smtClean="0"/>
              <a:t>медицинской помощи</a:t>
            </a:r>
            <a:endParaRPr lang="ru-RU" sz="2400" b="1" dirty="0"/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1904573"/>
              </p:ext>
            </p:extLst>
          </p:nvPr>
        </p:nvGraphicFramePr>
        <p:xfrm>
          <a:off x="554036" y="2959456"/>
          <a:ext cx="4621403" cy="34047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9959253"/>
              </p:ext>
            </p:extLst>
          </p:nvPr>
        </p:nvGraphicFramePr>
        <p:xfrm>
          <a:off x="5851139" y="2478992"/>
          <a:ext cx="5920448" cy="3885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3558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Схема взаимодействия СМО с МО,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</a:rPr>
              <a:t>ТФОМС и ДЗ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Тематическая ЭКМП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ЭКМП. Случайная выборка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Результаты</a:t>
            </a:r>
            <a:endParaRPr lang="ru-RU" dirty="0"/>
          </a:p>
        </p:txBody>
      </p:sp>
      <p:sp>
        <p:nvSpPr>
          <p:cNvPr id="4" name="Прямоугольник 3"/>
          <p:cNvSpPr txBox="1"/>
          <p:nvPr/>
        </p:nvSpPr>
        <p:spPr>
          <a:xfrm>
            <a:off x="838200" y="3356355"/>
            <a:ext cx="9204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СМО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Прямоугольник 3"/>
          <p:cNvSpPr txBox="1"/>
          <p:nvPr/>
        </p:nvSpPr>
        <p:spPr>
          <a:xfrm>
            <a:off x="10624113" y="3356355"/>
            <a:ext cx="7296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МО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Прямоугольник 3"/>
          <p:cNvSpPr txBox="1"/>
          <p:nvPr/>
        </p:nvSpPr>
        <p:spPr>
          <a:xfrm>
            <a:off x="9709357" y="5385882"/>
            <a:ext cx="5854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ДЗ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Прямоугольник 3"/>
          <p:cNvSpPr txBox="1"/>
          <p:nvPr/>
        </p:nvSpPr>
        <p:spPr>
          <a:xfrm>
            <a:off x="8187717" y="6131253"/>
            <a:ext cx="13290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ТФОМС</a:t>
            </a:r>
            <a:endParaRPr lang="ru-RU" sz="2800" dirty="0">
              <a:solidFill>
                <a:srgbClr val="7030A0"/>
              </a:solidFill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flipV="1">
            <a:off x="1425213" y="2082054"/>
            <a:ext cx="2300523" cy="113936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1425213" y="3892530"/>
            <a:ext cx="2300523" cy="121029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1758645" y="3617965"/>
            <a:ext cx="1677151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8559096" y="2081052"/>
            <a:ext cx="2270184" cy="127530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8870782" y="3617965"/>
            <a:ext cx="1677151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8559096" y="4001293"/>
            <a:ext cx="2270184" cy="100126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7151759" y="5264167"/>
            <a:ext cx="2365040" cy="38332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6023045" y="5385882"/>
            <a:ext cx="1950320" cy="92601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293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OfficeLight_16x9</Template>
  <TotalTime>199</TotalTime>
  <Application>Microsoft Macintosh PowerPoint</Application>
  <PresentationFormat>Широкоэкранный</PresentationFormat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 Light</vt:lpstr>
      <vt:lpstr>Calibri</vt:lpstr>
      <vt:lpstr>Тема Office</vt:lpstr>
      <vt:lpstr>Презентация PowerPoint</vt:lpstr>
      <vt:lpstr>Распределение сумм от санкций (Федеральный закон N 326-ФЗ)</vt:lpstr>
      <vt:lpstr>Размер санкций (неоплата и штрафы) по результатам экспертной деятельности</vt:lpstr>
      <vt:lpstr>Правила обязательного медицинского страхования в ред. от 16 мая 2016 г.</vt:lpstr>
      <vt:lpstr>Доход от экспертной деятельности на 1 застрахованного по данным ЦБ за 2015 г. (руб.)</vt:lpstr>
      <vt:lpstr>Средний доход на 1-го застрахованного за 1-й квартал 2016 г. (руб.)</vt:lpstr>
      <vt:lpstr>Количество нарушений за 5 мес. в АльфаСтрахование-ОМС</vt:lpstr>
      <vt:lpstr>Количество нарушений за 5 мес. в АльфаСтрахование-ОМС</vt:lpstr>
      <vt:lpstr>Схема взаимодействия СМО с МО, ТФОМС и ДЗ</vt:lpstr>
      <vt:lpstr>Тематическая ЭКМП – инструмент контроля качества</vt:lpstr>
    </vt:vector>
  </TitlesOfParts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 Шкитин</dc:creator>
  <cp:lastModifiedBy>Сергей Шкитин</cp:lastModifiedBy>
  <cp:revision>134</cp:revision>
  <dcterms:created xsi:type="dcterms:W3CDTF">2016-06-05T10:37:31Z</dcterms:created>
  <dcterms:modified xsi:type="dcterms:W3CDTF">2016-06-06T20:28:45Z</dcterms:modified>
</cp:coreProperties>
</file>